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Montserrat" panose="020B0604020202020204" charset="-52"/>
      <p:regular r:id="rId4"/>
      <p:bold r:id="rId5"/>
    </p:embeddedFont>
    <p:embeddedFont>
      <p:font typeface="Montserrat Medium" panose="020B0604020202020204" charset="-52"/>
      <p:regular r:id="rId6"/>
    </p:embeddedFont>
    <p:embeddedFont>
      <p:font typeface="Calibri" panose="020F0502020204030204" pitchFamily="34" charset="0"/>
      <p:regular r:id="rId7"/>
      <p:bold r:id="rId8"/>
      <p:italic r:id="rId9"/>
      <p:boldItalic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20" d="100"/>
          <a:sy n="120" d="100"/>
        </p:scale>
        <p:origin x="-360" y="115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март</c:v>
                </c:pt>
                <c:pt idx="1">
                  <c:v>апрель</c:v>
                </c:pt>
                <c:pt idx="2">
                  <c:v>май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0.00">
                  <c:v>0.1</c:v>
                </c:pt>
                <c:pt idx="1">
                  <c:v>0.12</c:v>
                </c:pt>
                <c:pt idx="2" formatCode="0.00">
                  <c:v>0.12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98106752"/>
        <c:axId val="133268224"/>
      </c:lineChart>
      <c:catAx>
        <c:axId val="98106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33268224"/>
        <c:crosses val="autoZero"/>
        <c:auto val="1"/>
        <c:lblAlgn val="ctr"/>
        <c:lblOffset val="100"/>
        <c:noMultiLvlLbl val="0"/>
      </c:catAx>
      <c:valAx>
        <c:axId val="13326822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0.00" sourceLinked="1"/>
        <c:majorTickMark val="out"/>
        <c:minorTickMark val="none"/>
        <c:tickLblPos val="none"/>
        <c:crossAx val="98106752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Лист1!$A$3:$A$13</c:f>
              <c:strCache>
                <c:ptCount val="11"/>
                <c:pt idx="0">
                  <c:v>ГОСУДАРСТВЕННОЕ УПРАВЛЕНИЕ И ОБЕСПЕЧЕНИЕ ВОЕННОЙ БЕЗОПАСНОСТИСОЦИАЛЬНОЕ ОБЕСПЕЧЕНИЕ</c:v>
                </c:pt>
                <c:pt idx="1">
                  <c:v>ДЕЯТЕЛЬНОСТЬ АДМИНИСТРАТИВНАЯ И СОПУТСТВУЮЩИЕ ДОПОЛНИТЕЛЬНЫЕ УСЛУГИ</c:v>
                </c:pt>
                <c:pt idx="2">
                  <c:v>ДЕЯТЕЛЬНОСТЬ В ОБЛАСТИ ЗДРАВООХРАНЕНИЯ И СОЦИАЛЬНЫХ УСЛУГ</c:v>
                </c:pt>
                <c:pt idx="3">
                  <c:v>ДЕЯТЕЛЬНОСТЬ ГОСТИНИЦ И ПРЕДПРИЯТИЙ ОБЩЕСТВЕННОГО ПИТАНИЯ</c:v>
                </c:pt>
                <c:pt idx="4">
                  <c:v>ДЕЯТЕЛЬНОСТЬ ПРОФЕССИОНАЛЬНАЯ, НАУЧНАЯ И ТЕХНИЧЕСКАЯ</c:v>
                </c:pt>
                <c:pt idx="5">
                  <c:v>ОБЕСПЕЧЕНИЕ ЭЛЕКТРИЧЕСКОЙ ЭНЕРГИЕЙ, ГАЗОМ И ПАРОМКОНДИЦИОНИРОВАНИЕ ВОЗДУХА</c:v>
                </c:pt>
                <c:pt idx="6">
                  <c:v>ОБРАБАТЫВАЮЩИЕ ПРОИЗВОДСТВА</c:v>
                </c:pt>
                <c:pt idx="7">
                  <c:v>ОБРАЗОВАНИЕ</c:v>
                </c:pt>
                <c:pt idx="8">
                  <c:v>СЕЛЬСКОЕ, ЛЕСНОЕ ХОЗЯЙСТВО, ОХОТА, РЫБОЛОВСТВО И РЫБОВОДСТВО</c:v>
                </c:pt>
                <c:pt idx="9">
                  <c:v>ТОРГОВЛЯ ОПТОВАЯ И РОЗНИЧНАЯРЕМОНТ АВТОТРАНСПОРТНЫХ СРЕДСТВ И МОТОЦИКЛОВ</c:v>
                </c:pt>
                <c:pt idx="10">
                  <c:v>ТРАНСПОРТИРОВКА И ХРАНЕНИЕ</c:v>
                </c:pt>
              </c:strCache>
            </c:strRef>
          </c:cat>
          <c:val>
            <c:numRef>
              <c:f>Лист1!$B$3:$B$13</c:f>
              <c:numCache>
                <c:formatCode>General</c:formatCode>
                <c:ptCount val="11"/>
                <c:pt idx="0">
                  <c:v>6</c:v>
                </c:pt>
                <c:pt idx="1">
                  <c:v>5</c:v>
                </c:pt>
                <c:pt idx="2">
                  <c:v>40</c:v>
                </c:pt>
                <c:pt idx="3">
                  <c:v>1</c:v>
                </c:pt>
                <c:pt idx="4">
                  <c:v>1</c:v>
                </c:pt>
                <c:pt idx="5">
                  <c:v>15</c:v>
                </c:pt>
                <c:pt idx="6">
                  <c:v>6</c:v>
                </c:pt>
                <c:pt idx="7">
                  <c:v>16</c:v>
                </c:pt>
                <c:pt idx="8">
                  <c:v>14</c:v>
                </c:pt>
                <c:pt idx="9">
                  <c:v>4</c:v>
                </c:pt>
                <c:pt idx="10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1534720"/>
        <c:axId val="101544704"/>
      </c:barChart>
      <c:catAx>
        <c:axId val="10153472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 anchor="ctr" anchorCtr="0"/>
          <a:lstStyle/>
          <a:p>
            <a:pPr>
              <a:defRPr sz="450" baseline="0">
                <a:solidFill>
                  <a:schemeClr val="tx2"/>
                </a:solidFill>
              </a:defRPr>
            </a:pPr>
            <a:endParaRPr lang="ru-RU"/>
          </a:p>
        </c:txPr>
        <c:crossAx val="101544704"/>
        <c:crosses val="autoZero"/>
        <c:auto val="0"/>
        <c:lblAlgn val="l"/>
        <c:lblOffset val="100"/>
        <c:noMultiLvlLbl val="0"/>
      </c:catAx>
      <c:valAx>
        <c:axId val="10154470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1534720"/>
        <c:crossesAt val="1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март</c:v>
                </c:pt>
                <c:pt idx="1">
                  <c:v>апрель</c:v>
                </c:pt>
                <c:pt idx="2">
                  <c:v>май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</c:v>
                </c:pt>
                <c:pt idx="1">
                  <c:v>32</c:v>
                </c:pt>
                <c:pt idx="2">
                  <c:v>17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02528128"/>
        <c:axId val="102529664"/>
      </c:lineChart>
      <c:catAx>
        <c:axId val="1025281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2529664"/>
        <c:crosses val="autoZero"/>
        <c:auto val="1"/>
        <c:lblAlgn val="ctr"/>
        <c:lblOffset val="100"/>
        <c:noMultiLvlLbl val="0"/>
      </c:catAx>
      <c:valAx>
        <c:axId val="10252966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252812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март</c:v>
                </c:pt>
                <c:pt idx="1">
                  <c:v>апрель</c:v>
                </c:pt>
                <c:pt idx="2">
                  <c:v>май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418</c:v>
                </c:pt>
                <c:pt idx="1">
                  <c:v>246</c:v>
                </c:pt>
                <c:pt idx="2">
                  <c:v>114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2548992"/>
        <c:axId val="102556032"/>
      </c:lineChart>
      <c:catAx>
        <c:axId val="102548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2556032"/>
        <c:crosses val="autoZero"/>
        <c:auto val="1"/>
        <c:lblAlgn val="ctr"/>
        <c:lblOffset val="100"/>
        <c:noMultiLvlLbl val="0"/>
      </c:catAx>
      <c:valAx>
        <c:axId val="10255603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2548992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82520265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2494521970"/>
              </p:ext>
            </p:extLst>
          </p:nvPr>
        </p:nvGraphicFramePr>
        <p:xfrm>
          <a:off x="2537127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777843070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257485019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1871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</vt:lpstr>
      <vt:lpstr>Montserrat Medium</vt:lpstr>
      <vt:lpstr>Calibri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183</cp:revision>
  <dcterms:created xsi:type="dcterms:W3CDTF">2023-05-18T06:46:50Z</dcterms:created>
  <dcterms:modified xsi:type="dcterms:W3CDTF">2025-06-04T06:11:09Z</dcterms:modified>
</cp:coreProperties>
</file>